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337" r:id="rId4"/>
    <p:sldId id="293" r:id="rId5"/>
    <p:sldId id="258" r:id="rId6"/>
    <p:sldId id="297" r:id="rId7"/>
    <p:sldId id="298" r:id="rId8"/>
    <p:sldId id="299" r:id="rId9"/>
    <p:sldId id="302" r:id="rId10"/>
    <p:sldId id="303" r:id="rId11"/>
    <p:sldId id="305" r:id="rId12"/>
    <p:sldId id="304" r:id="rId13"/>
    <p:sldId id="306" r:id="rId14"/>
    <p:sldId id="259" r:id="rId15"/>
    <p:sldId id="311" r:id="rId16"/>
    <p:sldId id="312" r:id="rId17"/>
    <p:sldId id="338" r:id="rId18"/>
    <p:sldId id="310" r:id="rId19"/>
    <p:sldId id="307" r:id="rId20"/>
    <p:sldId id="308" r:id="rId21"/>
    <p:sldId id="309" r:id="rId22"/>
    <p:sldId id="341" r:id="rId23"/>
    <p:sldId id="339" r:id="rId24"/>
    <p:sldId id="340" r:id="rId25"/>
    <p:sldId id="300" r:id="rId26"/>
    <p:sldId id="2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 autoAdjust="0"/>
    <p:restoredTop sz="58423" autoAdjust="0"/>
  </p:normalViewPr>
  <p:slideViewPr>
    <p:cSldViewPr snapToGrid="0">
      <p:cViewPr>
        <p:scale>
          <a:sx n="75" d="100"/>
          <a:sy n="75" d="100"/>
        </p:scale>
        <p:origin x="39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7E3455B-30D4-430A-A4E1-1F0DF0E41AF8}"/>
    <pc:docChg chg="custSel addSld modSld">
      <pc:chgData name="Rob Sewell" userId="c802df42025d5e1f" providerId="LiveId" clId="{B7E3455B-30D4-430A-A4E1-1F0DF0E41AF8}" dt="2021-03-21T12:58:50.675" v="267" actId="20577"/>
      <pc:docMkLst>
        <pc:docMk/>
      </pc:docMkLst>
      <pc:sldChg chg="modNotesTx">
        <pc:chgData name="Rob Sewell" userId="c802df42025d5e1f" providerId="LiveId" clId="{B7E3455B-30D4-430A-A4E1-1F0DF0E41AF8}" dt="2021-03-21T12:58:50.675" v="267" actId="20577"/>
        <pc:sldMkLst>
          <pc:docMk/>
          <pc:sldMk cId="341033587" sldId="299"/>
        </pc:sldMkLst>
      </pc:sldChg>
      <pc:sldChg chg="delSp modSp add mod">
        <pc:chgData name="Rob Sewell" userId="c802df42025d5e1f" providerId="LiveId" clId="{B7E3455B-30D4-430A-A4E1-1F0DF0E41AF8}" dt="2021-03-21T12:57:00.308" v="32" actId="1076"/>
        <pc:sldMkLst>
          <pc:docMk/>
          <pc:sldMk cId="3164175040" sldId="341"/>
        </pc:sldMkLst>
        <pc:spChg chg="mod">
          <ac:chgData name="Rob Sewell" userId="c802df42025d5e1f" providerId="LiveId" clId="{B7E3455B-30D4-430A-A4E1-1F0DF0E41AF8}" dt="2021-03-21T12:57:00.308" v="32" actId="1076"/>
          <ac:spMkLst>
            <pc:docMk/>
            <pc:sldMk cId="3164175040" sldId="341"/>
            <ac:spMk id="7" creationId="{0E745F87-11D8-403D-913C-BDCE4622F22C}"/>
          </ac:spMkLst>
        </pc:spChg>
        <pc:picChg chg="del">
          <ac:chgData name="Rob Sewell" userId="c802df42025d5e1f" providerId="LiveId" clId="{B7E3455B-30D4-430A-A4E1-1F0DF0E41AF8}" dt="2021-03-21T12:56:32.825" v="1" actId="478"/>
          <ac:picMkLst>
            <pc:docMk/>
            <pc:sldMk cId="3164175040" sldId="341"/>
            <ac:picMk id="3" creationId="{135BF823-88A7-4961-A060-877DB74AE1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9A9DB-1C92-4C7B-B7FD-652C5318C1F9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39BCE-E948-40B2-8BAF-CE341F1A2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Azzure</a:t>
            </a:r>
            <a:r>
              <a:rPr lang="en-GB" dirty="0"/>
              <a:t> Management Services wherever your data services are</a:t>
            </a:r>
          </a:p>
          <a:p>
            <a:r>
              <a:rPr lang="en-GB" dirty="0"/>
              <a:t>Deployments centralised</a:t>
            </a:r>
          </a:p>
          <a:p>
            <a:r>
              <a:rPr lang="en-GB" dirty="0"/>
              <a:t>Operations, </a:t>
            </a:r>
            <a:r>
              <a:rPr lang="en-GB" dirty="0" err="1"/>
              <a:t>loggins</a:t>
            </a:r>
            <a:r>
              <a:rPr lang="en-GB" dirty="0"/>
              <a:t>, metrics, alerts – </a:t>
            </a:r>
            <a:r>
              <a:rPr lang="en-GB" dirty="0" err="1"/>
              <a:t>cetnralised</a:t>
            </a:r>
            <a:endParaRPr lang="en-GB" dirty="0"/>
          </a:p>
          <a:p>
            <a:r>
              <a:rPr lang="en-GB" dirty="0"/>
              <a:t>Inventory</a:t>
            </a:r>
          </a:p>
          <a:p>
            <a:r>
              <a:rPr lang="en-GB" dirty="0"/>
              <a:t>Unified experience – A quick tools to find!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1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Provides dashboards, metrics and logging built in</a:t>
            </a:r>
          </a:p>
          <a:p>
            <a:r>
              <a:rPr lang="en-GB" dirty="0"/>
              <a:t>Controls High Availability, automated backup/restore in the plans</a:t>
            </a:r>
          </a:p>
          <a:p>
            <a:r>
              <a:rPr lang="en-GB" dirty="0"/>
              <a:t>Enables Elastic Scale of CPU, RAM and Nodes for Availability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3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Lift and Shift version of SQL Server</a:t>
            </a:r>
          </a:p>
          <a:p>
            <a:r>
              <a:rPr lang="en-GB" dirty="0"/>
              <a:t>Compatible with existing on-prem versions</a:t>
            </a:r>
          </a:p>
          <a:p>
            <a:r>
              <a:rPr lang="en-GB" dirty="0"/>
              <a:t>Single Instance or Availability Group</a:t>
            </a:r>
          </a:p>
          <a:p>
            <a:r>
              <a:rPr lang="en-GB" dirty="0"/>
              <a:t>Elastic Scaling</a:t>
            </a:r>
          </a:p>
          <a:p>
            <a:endParaRPr lang="en-GB" dirty="0"/>
          </a:p>
          <a:p>
            <a:r>
              <a:rPr lang="en-GB" dirty="0"/>
              <a:t>Open Source </a:t>
            </a:r>
            <a:r>
              <a:rPr lang="en-GB" dirty="0" err="1"/>
              <a:t>POstgreSQL</a:t>
            </a:r>
            <a:r>
              <a:rPr lang="en-GB" dirty="0"/>
              <a:t> database</a:t>
            </a:r>
          </a:p>
          <a:p>
            <a:r>
              <a:rPr lang="en-GB" dirty="0"/>
              <a:t>Works with existing versions</a:t>
            </a:r>
          </a:p>
          <a:p>
            <a:r>
              <a:rPr lang="en-GB" dirty="0"/>
              <a:t>v11 or v12</a:t>
            </a:r>
          </a:p>
          <a:p>
            <a:endParaRPr lang="en-GB" dirty="0"/>
          </a:p>
          <a:p>
            <a:r>
              <a:rPr lang="en-GB" dirty="0"/>
              <a:t>Self Service Provisioning using CLI,ADS, Portal, K8s</a:t>
            </a:r>
          </a:p>
          <a:p>
            <a:r>
              <a:rPr lang="en-GB" dirty="0"/>
              <a:t>Always kept up to date (</a:t>
            </a:r>
            <a:r>
              <a:rPr lang="en-GB" dirty="0" err="1"/>
              <a:t>EverGreen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1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E4E3-F0FF-4D45-B30D-272B2A45A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14674-5690-4FD9-9656-720308280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21FBF-CA5E-4693-9B59-EF818364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F300-8BA9-4D6C-A1D0-3BA16D51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E67C-4F9B-4CAE-AE85-B13CF95C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1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8B29-B32C-4F88-BCB2-382D4BF0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98446-419A-43EE-8371-8D39E8DD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0153-4F69-4B3D-9F17-9D53D9F4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30BB6-24CC-4F79-880F-8371CDE6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D5A5-7FB9-42DA-971B-DB89A22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4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42A19-1B51-4801-ADE7-BF2A683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94597-00C3-49A6-9E3A-53474C2C3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EB69-11CA-4D7F-BC72-0CABACC4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5A7A3-CC26-4A89-8FCC-4CD9EB97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A41-910C-4045-9319-025DE5C8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8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482" y="3127818"/>
            <a:ext cx="7462820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82" y="2227954"/>
            <a:ext cx="7462820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73189"/>
            <a:ext cx="1794997" cy="108481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482" y="4099346"/>
            <a:ext cx="5650303" cy="21161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76936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61007" y="0"/>
            <a:ext cx="7930995" cy="68580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993" y="2407048"/>
            <a:ext cx="3845096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3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8" y="216065"/>
            <a:ext cx="2211729" cy="2211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879" y="434996"/>
            <a:ext cx="1858299" cy="185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837" y="283451"/>
            <a:ext cx="1942732" cy="1942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535" y="3530312"/>
            <a:ext cx="2167728" cy="216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7" y="3540097"/>
            <a:ext cx="2211728" cy="2211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891" y="3951098"/>
            <a:ext cx="1393204" cy="1266548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52930" y="2201561"/>
            <a:ext cx="2088199" cy="788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818478" y="2201560"/>
            <a:ext cx="1903449" cy="9973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653936" y="2201561"/>
            <a:ext cx="2078531" cy="9738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344428" y="5462709"/>
            <a:ext cx="2149941" cy="10163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597457" y="5462708"/>
            <a:ext cx="2191492" cy="10163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40849" y="5462709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67879" y="3530311"/>
            <a:ext cx="6231967" cy="9787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759" y="4071603"/>
            <a:ext cx="37159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3200" b="1" i="0" spc="27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9026" y="1573728"/>
            <a:ext cx="3761717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3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203570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6203" y="4592034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732" y="574761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732" y="1687762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989" y="2730538"/>
            <a:ext cx="4933012" cy="18614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7169434" y="3429000"/>
            <a:ext cx="4335109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733" y="1208347"/>
            <a:ext cx="5255684" cy="442384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4592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64625" y="2508859"/>
            <a:ext cx="38833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32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4506180" y="1917927"/>
            <a:ext cx="694266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32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64626" y="454211"/>
            <a:ext cx="3554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422709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2407" y="4197352"/>
            <a:ext cx="4572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2407" y="4834961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30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0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444413" y="1523355"/>
            <a:ext cx="308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5453302" y="2384390"/>
            <a:ext cx="1229351" cy="1229351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594917" y="2167185"/>
            <a:ext cx="1446556" cy="1446556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2280431" y="2167185"/>
            <a:ext cx="1446556" cy="1446556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3978494" y="2384390"/>
            <a:ext cx="1229351" cy="1229351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517959" y="4062415"/>
            <a:ext cx="6393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i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604111" y="4690273"/>
            <a:ext cx="3063404" cy="648019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4899" y="0"/>
            <a:ext cx="218710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6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5013564" y="4548749"/>
            <a:ext cx="4868989" cy="881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552221" y="4705839"/>
            <a:ext cx="616643" cy="69098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637865" y="4729272"/>
            <a:ext cx="616647" cy="64412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2466575" y="4729270"/>
            <a:ext cx="616647" cy="64412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512349" y="1563199"/>
            <a:ext cx="450121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Colors appropriate for text on a white background: </a:t>
            </a:r>
          </a:p>
          <a:p>
            <a:r>
              <a:rPr lang="en-US" sz="2667" dirty="0"/>
              <a:t>Black 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/>
              <a:t>default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667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667" dirty="0">
                <a:solidFill>
                  <a:srgbClr val="6658A6"/>
                </a:solidFill>
              </a:rPr>
              <a:t>Dark moderate blue</a:t>
            </a:r>
            <a:endParaRPr lang="en-US" sz="2667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5013566" y="1614539"/>
            <a:ext cx="4868988" cy="28730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667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667" dirty="0">
                <a:solidFill>
                  <a:schemeClr val="bg2"/>
                </a:solidFill>
              </a:rPr>
              <a:t>White 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>
                <a:solidFill>
                  <a:schemeClr val="bg2"/>
                </a:solidFill>
              </a:rPr>
              <a:t>default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667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667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667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667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3357499" y="4729270"/>
            <a:ext cx="616647" cy="64412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6157552" y="4644209"/>
            <a:ext cx="616643" cy="690987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5241471" y="4667642"/>
            <a:ext cx="616647" cy="6441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7073630" y="4667641"/>
            <a:ext cx="616647" cy="64412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7966277" y="4667641"/>
            <a:ext cx="616647" cy="64412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8858923" y="4667641"/>
            <a:ext cx="616647" cy="64412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6640" y="0"/>
            <a:ext cx="216536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C6DE-8BF6-45F7-A172-25B3487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B7D3-441B-4E2A-98FA-21B87DA9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CDFA6-AB98-4BE0-83A3-D0FE9FA6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F29A-B5DA-4687-883B-DAAE5B9D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49BEB-E512-420B-A4AD-F747D273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5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5"/>
            <a:ext cx="2841465" cy="128117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8093" y="953917"/>
            <a:ext cx="7330016" cy="520276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2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1" y="3086400"/>
            <a:ext cx="4646084" cy="2091267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771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1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03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8910"/>
            <a:ext cx="2982685" cy="2637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0909" y="-18909"/>
            <a:ext cx="2171092" cy="17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0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2988854"/>
            <a:ext cx="11308283" cy="7505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11308281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807" y="3827753"/>
            <a:ext cx="11308283" cy="750580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3" cy="1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336938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5266483" cy="125039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2988855"/>
            <a:ext cx="5266483" cy="125026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6993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8101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8792" y="0"/>
            <a:ext cx="2173209" cy="1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3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99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56788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56788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658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9658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6993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53559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90124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-1"/>
            <a:ext cx="2169593" cy="17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7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2" cy="174413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2097600"/>
            <a:ext cx="11030400" cy="2587200"/>
          </a:xfrm>
          <a:prstGeom prst="rect">
            <a:avLst/>
          </a:prstGeom>
        </p:spPr>
        <p:txBody>
          <a:bodyPr/>
          <a:lstStyle>
            <a:lvl1pPr marL="4800">
              <a:spcBef>
                <a:spcPts val="0"/>
              </a:spcBef>
              <a:spcAft>
                <a:spcPts val="1600"/>
              </a:spcAft>
              <a:defRPr sz="24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4060924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267" y="-176"/>
            <a:ext cx="6671733" cy="685051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581" y="3470"/>
            <a:ext cx="6857225" cy="68491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983C-C688-4541-BBA0-E263D83F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6CEE-5D73-459E-A73A-C9E7AF1A1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25FAA-F234-4903-9A69-2AEE8EFC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36763-24E1-4ABA-85A4-C77B157B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3772-2B0A-4E57-B7A7-4FA68203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961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2" y="0"/>
            <a:ext cx="2169888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067" y="881"/>
            <a:ext cx="6620933" cy="68484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897744" y="-1960"/>
            <a:ext cx="2900648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3325" y="0"/>
            <a:ext cx="2168675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5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3048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4036290" y="-1960"/>
            <a:ext cx="2762103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5207001"/>
            <a:ext cx="2218473" cy="16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59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2440" y="0"/>
            <a:ext cx="2179561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41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-871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1733" y="1"/>
            <a:ext cx="6856040" cy="685604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5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4" y="0"/>
            <a:ext cx="2169887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9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5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01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A7D-ADFF-498A-8AC2-81FB45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8C23-BEA4-4EFA-91B0-220B59F1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51B76-EE61-4FE6-8B54-2FB510094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0D08D-73FA-4CE2-B09D-00BEF8C9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B15B-89C7-47E3-8796-CF8A187A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6DCA1-85DB-4503-B685-8675FACF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07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0482-58CD-4343-9FD4-3F221FF3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47EB-04DF-4497-BAEE-BFA99CB0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2485C-4236-4893-A501-350DAF35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92E6-F5DE-4043-9E7E-C796D3B64CDE}" type="datetime1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8E42B-5ABB-4D6F-9B86-38191B61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089-803C-4762-9D6E-5B220AD0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795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508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5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6550" y="6453336"/>
            <a:ext cx="4899733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60659" y="6551767"/>
            <a:ext cx="5043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4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0241-194B-495A-8EE5-D5332BA7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B1917-CF5F-4A8F-9ED3-568B1F7E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1B357-852F-40F0-B5AB-4C6C97CCA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A2254-D18F-49A9-ACD5-82D956320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18490-A996-4B3F-A6EF-29C10DEA7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B46FA-60AC-4E77-8CA9-DE2CBEE5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FB96B-9C63-4D2D-9F4B-4E739B3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8E0F7-77CA-4CF0-A197-5833F22B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400B-137D-43B5-841C-2A181BD5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778C6-BAFE-4657-8E81-642C23E9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D34B-D2B9-4081-831A-2F9233BD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1691F-32A4-4E3F-98A5-56ED8923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78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693-CF30-4C50-A557-EE3232FE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B1D5-7D52-430C-A934-824E49CA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27589-9E89-41CD-83ED-85E4D41B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9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0F0C-AF7F-4A52-9E34-439D00F0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CBB5-A996-4DFE-9012-DB6B6737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EE6FD-3562-4ECB-B37C-7683A68C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2CC5D-7002-401F-8C2F-39CC3107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BBCD9-726F-473F-905D-A6F9F36B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374FB-D0D4-4E2A-B8DF-AB7BD997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1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55E-D1EF-41FB-860B-7C92DF95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1AF54-AA7A-413E-BC6B-3490D7397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0C153-0EF7-4786-9414-2AB62F836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AFF31-836D-4ADB-BF51-78BA3258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C96-1624-4545-8724-448B3F1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41D86-709A-4393-900C-33487401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6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5523D-29F2-4E6F-AFA7-BF2E48F9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7DE6-BD84-4670-AA94-C7CB4D4A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54CE-23F9-4BAB-A27B-D570FB81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405C-371D-4FC0-97F3-39B2BB007BAE}" type="datetimeFigureOut">
              <a:rPr lang="en-GB" smtClean="0"/>
              <a:t>20/03/2021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9B45-91BC-44A6-96CA-15562B79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B891-ADC5-436A-A794-C33B635D9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35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67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" TargetMode="External"/><Relationship Id="rId7" Type="http://schemas.openxmlformats.org/officeDocument/2006/relationships/hyperlink" Target="https://docs.microsoft.com/en-us/sql/azdata/reference/reference-azdata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arc/data/what-is-azure-arc-enabled-postgres-hyperscale" TargetMode="External"/><Relationship Id="rId5" Type="http://schemas.openxmlformats.org/officeDocument/2006/relationships/hyperlink" Target="https://docs.microsoft.com/en-us/azure/azure-arc/data/managed-instance-overview" TargetMode="External"/><Relationship Id="rId4" Type="http://schemas.openxmlformats.org/officeDocument/2006/relationships/hyperlink" Target="https://docs.microsoft.com/en-us/azure/azure-arc/data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6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55.svg"/><Relationship Id="rId18" Type="http://schemas.openxmlformats.org/officeDocument/2006/relationships/image" Target="../media/image61.png"/><Relationship Id="rId26" Type="http://schemas.openxmlformats.org/officeDocument/2006/relationships/image" Target="../media/image93.png"/><Relationship Id="rId3" Type="http://schemas.openxmlformats.org/officeDocument/2006/relationships/image" Target="../media/image75.png"/><Relationship Id="rId21" Type="http://schemas.openxmlformats.org/officeDocument/2006/relationships/image" Target="../media/image88.svg"/><Relationship Id="rId7" Type="http://schemas.openxmlformats.org/officeDocument/2006/relationships/image" Target="../media/image76.png"/><Relationship Id="rId12" Type="http://schemas.openxmlformats.org/officeDocument/2006/relationships/image" Target="../media/image54.png"/><Relationship Id="rId17" Type="http://schemas.openxmlformats.org/officeDocument/2006/relationships/image" Target="../media/image86.svg"/><Relationship Id="rId25" Type="http://schemas.openxmlformats.org/officeDocument/2006/relationships/image" Target="../media/image92.svg"/><Relationship Id="rId2" Type="http://schemas.openxmlformats.org/officeDocument/2006/relationships/image" Target="../media/image74.png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11" Type="http://schemas.openxmlformats.org/officeDocument/2006/relationships/image" Target="../media/image82.svg"/><Relationship Id="rId24" Type="http://schemas.openxmlformats.org/officeDocument/2006/relationships/image" Target="../media/image91.png"/><Relationship Id="rId5" Type="http://schemas.openxmlformats.org/officeDocument/2006/relationships/image" Target="../media/image77.png"/><Relationship Id="rId15" Type="http://schemas.openxmlformats.org/officeDocument/2006/relationships/image" Target="../media/image84.svg"/><Relationship Id="rId23" Type="http://schemas.openxmlformats.org/officeDocument/2006/relationships/image" Target="../media/image90.svg"/><Relationship Id="rId10" Type="http://schemas.openxmlformats.org/officeDocument/2006/relationships/image" Target="../media/image81.png"/><Relationship Id="rId19" Type="http://schemas.openxmlformats.org/officeDocument/2006/relationships/image" Target="../media/image62.svg"/><Relationship Id="rId4" Type="http://schemas.openxmlformats.org/officeDocument/2006/relationships/image" Target="../media/image60.png"/><Relationship Id="rId9" Type="http://schemas.openxmlformats.org/officeDocument/2006/relationships/image" Target="../media/image80.svg"/><Relationship Id="rId14" Type="http://schemas.openxmlformats.org/officeDocument/2006/relationships/image" Target="../media/image83.png"/><Relationship Id="rId22" Type="http://schemas.openxmlformats.org/officeDocument/2006/relationships/image" Target="../media/image89.png"/><Relationship Id="rId27" Type="http://schemas.openxmlformats.org/officeDocument/2006/relationships/image" Target="../media/image9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6.png"/><Relationship Id="rId7" Type="http://schemas.openxmlformats.org/officeDocument/2006/relationships/hyperlink" Target="/s/photos/tools?utm_source=unsplash&amp;utm_medium=referral&amp;utm_content=creditCopyTex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randomlies?utm_source=unsplash&amp;utm_medium=referral&amp;utm_content=creditCopyText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719-292C-46B7-941F-7F48220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Azure Arc Data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D6D51-95DD-4559-80CD-30F9C51DA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Why everything must be named Ben</a:t>
            </a:r>
          </a:p>
        </p:txBody>
      </p:sp>
    </p:spTree>
    <p:extLst>
      <p:ext uri="{BB962C8B-B14F-4D97-AF65-F5344CB8AC3E}">
        <p14:creationId xmlns:p14="http://schemas.microsoft.com/office/powerpoint/2010/main" val="353911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59" y="359778"/>
            <a:ext cx="763428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CCDE6-D0CF-40BB-A6E8-81DDAACD2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372" y="1512120"/>
            <a:ext cx="5347187" cy="28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59" y="359778"/>
            <a:ext cx="763428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CD87C-E423-461B-99C4-AB96FB5255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12751029" y="1458235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59" y="359778"/>
            <a:ext cx="763428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EABBD-FFD0-4CB2-878B-F3037A5ED0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6230815" y="1550737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4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 Data Controller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A2AF40-CF9D-4C6B-979E-457CB91874D5}"/>
              </a:ext>
            </a:extLst>
          </p:cNvPr>
          <p:cNvSpPr/>
          <p:nvPr/>
        </p:nvSpPr>
        <p:spPr>
          <a:xfrm>
            <a:off x="873370" y="1286242"/>
            <a:ext cx="3528645" cy="494457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C1CB2-B29F-46C7-BCFF-FBF3AF6558F0}"/>
              </a:ext>
            </a:extLst>
          </p:cNvPr>
          <p:cNvSpPr txBox="1"/>
          <p:nvPr/>
        </p:nvSpPr>
        <p:spPr>
          <a:xfrm>
            <a:off x="5212371" y="3171092"/>
            <a:ext cx="230065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Dashboards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Metrics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Backup/Restore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High Availability</a:t>
            </a:r>
          </a:p>
          <a:p>
            <a:r>
              <a:rPr lang="en-GB" sz="2400" dirty="0">
                <a:solidFill>
                  <a:srgbClr val="0070C0"/>
                </a:solidFill>
              </a:rPr>
              <a:t>Provisioning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API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59F0BF-2A00-4141-AC42-9752BEC6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04" y="1537203"/>
            <a:ext cx="1029432" cy="1029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2908AF-FB99-44EB-8563-5599CBB8D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779" y="2766157"/>
            <a:ext cx="1014357" cy="101435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9621F-FFDF-4EDE-B875-6709F467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257" y="4025746"/>
            <a:ext cx="753941" cy="7539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D3882F-BA9D-451A-8BF3-C21655FBD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628" y="1674616"/>
            <a:ext cx="907436" cy="9074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EA934A-86D8-442E-AD3D-B5B42D9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3588" y="5024919"/>
            <a:ext cx="468922" cy="468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4C6706-7279-4BB5-BB9D-E2DF76149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525" y="5573890"/>
            <a:ext cx="468922" cy="4689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FD9D5B4-E1A0-45B9-B511-19E408185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0214" y="5024919"/>
            <a:ext cx="468922" cy="468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1F8F128-9579-4F31-8C2C-9D4F700F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0628" y="3235085"/>
            <a:ext cx="902675" cy="902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34F1E2-BB99-4813-8A43-D191670D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419" y="4690444"/>
            <a:ext cx="859448" cy="859448"/>
          </a:xfrm>
          <a:prstGeom prst="rect">
            <a:avLst/>
          </a:prstGeom>
        </p:spPr>
      </p:pic>
      <p:pic>
        <p:nvPicPr>
          <p:cNvPr id="35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8A837DDA-999C-48D6-B454-6FBB0AA2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81" y="691044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A7CE44-9105-4CCD-AC39-3DC6A78136FB}"/>
              </a:ext>
            </a:extLst>
          </p:cNvPr>
          <p:cNvSpPr/>
          <p:nvPr/>
        </p:nvSpPr>
        <p:spPr>
          <a:xfrm>
            <a:off x="5212371" y="1488211"/>
            <a:ext cx="2300654" cy="1007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38703-8576-40CB-9F07-D2A29E0F7A77}"/>
              </a:ext>
            </a:extLst>
          </p:cNvPr>
          <p:cNvSpPr txBox="1"/>
          <p:nvPr/>
        </p:nvSpPr>
        <p:spPr>
          <a:xfrm>
            <a:off x="8170986" y="3273335"/>
            <a:ext cx="3264876" cy="1908215"/>
          </a:xfrm>
          <a:prstGeom prst="rect">
            <a:avLst/>
          </a:prstGeom>
          <a:noFill/>
          <a:ln w="44450">
            <a:solidFill>
              <a:srgbClr val="0089D6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Connectivity Modes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Directly Connected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Indirectly Connected</a:t>
            </a:r>
          </a:p>
          <a:p>
            <a:endParaRPr lang="en-GB" dirty="0">
              <a:solidFill>
                <a:srgbClr val="0089D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AB7A1-A462-4AA2-8E26-B73A2C2CE8CA}"/>
              </a:ext>
            </a:extLst>
          </p:cNvPr>
          <p:cNvSpPr txBox="1"/>
          <p:nvPr/>
        </p:nvSpPr>
        <p:spPr>
          <a:xfrm>
            <a:off x="5212371" y="6166956"/>
            <a:ext cx="703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https://docs.microsoft.com/en-us/azure/azure-arc/data/connectivity</a:t>
            </a:r>
          </a:p>
        </p:txBody>
      </p:sp>
    </p:spTree>
    <p:extLst>
      <p:ext uri="{BB962C8B-B14F-4D97-AF65-F5344CB8AC3E}">
        <p14:creationId xmlns:p14="http://schemas.microsoft.com/office/powerpoint/2010/main" val="319127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5039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Available Data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7711FD-5B55-45DF-BEAE-6022FE9F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785" y="1872884"/>
            <a:ext cx="2981325" cy="29813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024C89-4890-496B-91EC-2ED419BF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799" y="1872885"/>
            <a:ext cx="2981324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90452-8EBA-4686-8565-5B48C104F55B}"/>
              </a:ext>
            </a:extLst>
          </p:cNvPr>
          <p:cNvSpPr txBox="1"/>
          <p:nvPr/>
        </p:nvSpPr>
        <p:spPr>
          <a:xfrm>
            <a:off x="1740874" y="5310552"/>
            <a:ext cx="323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Managed 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34BB9-CDD8-433D-8C26-6C3FDF2E66B5}"/>
              </a:ext>
            </a:extLst>
          </p:cNvPr>
          <p:cNvSpPr txBox="1"/>
          <p:nvPr/>
        </p:nvSpPr>
        <p:spPr>
          <a:xfrm>
            <a:off x="6774107" y="531055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PostgreSQL Hyperscale</a:t>
            </a:r>
          </a:p>
        </p:txBody>
      </p:sp>
    </p:spTree>
    <p:extLst>
      <p:ext uri="{BB962C8B-B14F-4D97-AF65-F5344CB8AC3E}">
        <p14:creationId xmlns:p14="http://schemas.microsoft.com/office/powerpoint/2010/main" val="957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07" y="277202"/>
            <a:ext cx="30655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122" name="Picture 2" descr="Azure Data Studio for SQL Server - Microsoft SQL Server Blog">
            <a:extLst>
              <a:ext uri="{FF2B5EF4-FFF2-40B4-BE49-F238E27FC236}">
                <a16:creationId xmlns:a16="http://schemas.microsoft.com/office/drawing/2014/main" id="{CBD410E5-E24E-4E32-91ED-E1AF501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25998" b="26510"/>
          <a:stretch/>
        </p:blipFill>
        <p:spPr bwMode="auto">
          <a:xfrm>
            <a:off x="928694" y="2316717"/>
            <a:ext cx="2435829" cy="2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's Windows Terminal Gets Its Own App Icon Style Upgrade -  OnMSFT.com">
            <a:extLst>
              <a:ext uri="{FF2B5EF4-FFF2-40B4-BE49-F238E27FC236}">
                <a16:creationId xmlns:a16="http://schemas.microsoft.com/office/drawing/2014/main" id="{3568AFA8-F796-4278-98CB-EA621ECCE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8377" r="25551" b="18111"/>
          <a:stretch/>
        </p:blipFill>
        <p:spPr bwMode="auto">
          <a:xfrm>
            <a:off x="4488168" y="2665025"/>
            <a:ext cx="3215663" cy="24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7" y="2665022"/>
            <a:ext cx="2467499" cy="24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91979-486D-4A64-B974-BE97E41D0735}"/>
              </a:ext>
            </a:extLst>
          </p:cNvPr>
          <p:cNvSpPr txBox="1"/>
          <p:nvPr/>
        </p:nvSpPr>
        <p:spPr>
          <a:xfrm>
            <a:off x="846443" y="1872285"/>
            <a:ext cx="285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Studio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AA1C2-D21B-4756-8348-3E9C3C65B32D}"/>
              </a:ext>
            </a:extLst>
          </p:cNvPr>
          <p:cNvSpPr txBox="1"/>
          <p:nvPr/>
        </p:nvSpPr>
        <p:spPr>
          <a:xfrm>
            <a:off x="4930100" y="1872285"/>
            <a:ext cx="23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CLI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9309455" y="179349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A4C-8391-42CD-B4A1-B48824ADF932}"/>
              </a:ext>
            </a:extLst>
          </p:cNvPr>
          <p:cNvSpPr txBox="1"/>
          <p:nvPr/>
        </p:nvSpPr>
        <p:spPr>
          <a:xfrm>
            <a:off x="3980255" y="5808784"/>
            <a:ext cx="423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With more options planned</a:t>
            </a:r>
          </a:p>
        </p:txBody>
      </p:sp>
    </p:spTree>
    <p:extLst>
      <p:ext uri="{BB962C8B-B14F-4D97-AF65-F5344CB8AC3E}">
        <p14:creationId xmlns:p14="http://schemas.microsoft.com/office/powerpoint/2010/main" val="412852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17" y="277202"/>
            <a:ext cx="2038560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9" y="1283839"/>
            <a:ext cx="655293" cy="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1222095" y="134243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4C2C3-857E-48A8-B9AF-50A239000FB1}"/>
              </a:ext>
            </a:extLst>
          </p:cNvPr>
          <p:cNvGrpSpPr/>
          <p:nvPr/>
        </p:nvGrpSpPr>
        <p:grpSpPr>
          <a:xfrm>
            <a:off x="717515" y="2358812"/>
            <a:ext cx="4968240" cy="3790217"/>
            <a:chOff x="2600960" y="2488663"/>
            <a:chExt cx="4968240" cy="37902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E373AD-287E-4994-8BED-32CE78629833}"/>
                </a:ext>
              </a:extLst>
            </p:cNvPr>
            <p:cNvSpPr/>
            <p:nvPr/>
          </p:nvSpPr>
          <p:spPr>
            <a:xfrm>
              <a:off x="2600960" y="2488663"/>
              <a:ext cx="4968240" cy="3790217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B42A67-2222-4DAE-91B3-414A4BA93315}"/>
                </a:ext>
              </a:extLst>
            </p:cNvPr>
            <p:cNvSpPr/>
            <p:nvPr/>
          </p:nvSpPr>
          <p:spPr>
            <a:xfrm>
              <a:off x="3416438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386ECD-2CDC-405B-9504-0D126307912E}"/>
                </a:ext>
              </a:extLst>
            </p:cNvPr>
            <p:cNvSpPr/>
            <p:nvPr/>
          </p:nvSpPr>
          <p:spPr>
            <a:xfrm>
              <a:off x="2996710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84F733-9B99-4E1F-BE43-E2BDCA8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7175" y="3189218"/>
              <a:ext cx="890412" cy="890412"/>
            </a:xfrm>
            <a:prstGeom prst="rect">
              <a:avLst/>
            </a:prstGeom>
          </p:spPr>
        </p:pic>
        <p:pic>
          <p:nvPicPr>
            <p:cNvPr id="6146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E650DF76-1B5E-4F76-8F11-1A684E21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97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721AD2-A06A-4FB4-9716-91A429F4CAC3}"/>
                </a:ext>
              </a:extLst>
            </p:cNvPr>
            <p:cNvSpPr/>
            <p:nvPr/>
          </p:nvSpPr>
          <p:spPr>
            <a:xfrm>
              <a:off x="4964722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16BFF8-0264-445D-9D20-BC4AAB50C61E}"/>
                </a:ext>
              </a:extLst>
            </p:cNvPr>
            <p:cNvSpPr/>
            <p:nvPr/>
          </p:nvSpPr>
          <p:spPr>
            <a:xfrm>
              <a:off x="4544994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C3DCC9C-0F99-4CDE-8621-F594800A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5459" y="3189218"/>
              <a:ext cx="890412" cy="890412"/>
            </a:xfrm>
            <a:prstGeom prst="rect">
              <a:avLst/>
            </a:prstGeom>
          </p:spPr>
        </p:pic>
        <p:pic>
          <p:nvPicPr>
            <p:cNvPr id="22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29F8E3EA-2096-4975-8DF0-39698BFE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781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C8A04-AFB7-4C6D-B21A-AA6218C27234}"/>
                </a:ext>
              </a:extLst>
            </p:cNvPr>
            <p:cNvSpPr/>
            <p:nvPr/>
          </p:nvSpPr>
          <p:spPr>
            <a:xfrm>
              <a:off x="6513004" y="4227275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6B5EF7-D14E-4D33-9773-A4E277BF5933}"/>
                </a:ext>
              </a:extLst>
            </p:cNvPr>
            <p:cNvSpPr/>
            <p:nvPr/>
          </p:nvSpPr>
          <p:spPr>
            <a:xfrm>
              <a:off x="6093276" y="3041571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5D48BB4-BE22-4740-95CE-ABA67524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3741" y="3189217"/>
              <a:ext cx="890412" cy="890412"/>
            </a:xfrm>
            <a:prstGeom prst="rect">
              <a:avLst/>
            </a:prstGeom>
          </p:spPr>
        </p:pic>
        <p:pic>
          <p:nvPicPr>
            <p:cNvPr id="30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D2624A15-2A79-4DCA-B855-5268B5F4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63" y="4701791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42686-E57E-4E61-AB0D-740D4F59FEC5}"/>
              </a:ext>
            </a:extLst>
          </p:cNvPr>
          <p:cNvSpPr txBox="1"/>
          <p:nvPr/>
        </p:nvSpPr>
        <p:spPr>
          <a:xfrm>
            <a:off x="6105483" y="1443841"/>
            <a:ext cx="5709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Decouples the state of the database from the lifecycle of the pods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Persistent Storage allocated from Storage Class</a:t>
            </a:r>
            <a:br>
              <a:rPr lang="en-GB" sz="2400" dirty="0">
                <a:solidFill>
                  <a:srgbClr val="0070C0"/>
                </a:solidFill>
              </a:rPr>
            </a:b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Specify Storage Class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App logs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Local Storage is on the Node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Remote  Storage can be anywhere</a:t>
            </a:r>
            <a:r>
              <a:rPr lang="en-GB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214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In the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0E8E-DF1D-425E-B451-F467E78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636984"/>
            <a:ext cx="9694985" cy="46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In the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73143-ACEA-4ACD-9B71-840781EF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2" y="1561735"/>
            <a:ext cx="8994331" cy="44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61" y="218587"/>
            <a:ext cx="3722078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Built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270D-1ED5-41DE-B31D-E1BBC6BC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47" y="1354015"/>
            <a:ext cx="9600506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Built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F823-88A7-4961-A060-877DB74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0" y="1409743"/>
            <a:ext cx="9354500" cy="49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58" y="1931749"/>
            <a:ext cx="7459883" cy="299450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11500" dirty="0">
                <a:solidFill>
                  <a:schemeClr val="accent1">
                    <a:lumMod val="75000"/>
                  </a:schemeClr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16417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4401723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 for you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43126F-9299-4641-BCBB-E2A43236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5" y="1397953"/>
            <a:ext cx="33337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0619C-5D99-48DC-AB77-87EBF88E097D}"/>
              </a:ext>
            </a:extLst>
          </p:cNvPr>
          <p:cNvSpPr txBox="1"/>
          <p:nvPr/>
        </p:nvSpPr>
        <p:spPr>
          <a:xfrm>
            <a:off x="538480" y="1666240"/>
            <a:ext cx="6746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jumpstart</a:t>
            </a:r>
            <a:endParaRPr lang="en-GB" b="0" i="0" u="none" strike="noStrike" dirty="0">
              <a:effectLst/>
              <a:latin typeface="-apple-system"/>
              <a:hlinkClick r:id="rId3"/>
            </a:endParaRPr>
          </a:p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https://azurearcjumpstart.io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data services</a:t>
            </a:r>
            <a:endParaRPr lang="en-GB" dirty="0">
              <a:latin typeface="-apple-system"/>
            </a:endParaRPr>
          </a:p>
          <a:p>
            <a:r>
              <a:rPr lang="en-GB" dirty="0">
                <a:hlinkClick r:id="rId4"/>
              </a:rPr>
              <a:t>https://docs.microsoft.com/en-us/azure/azure-arc/data/</a:t>
            </a:r>
            <a:endParaRPr lang="en-GB" dirty="0"/>
          </a:p>
          <a:p>
            <a:endParaRPr lang="en-GB" dirty="0"/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SQL Managed Instance Overview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https://docs.microsoft.com/en-us/azure/azure-arc/data/managed-instance-overview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PostgreSQL Hyperscale</a:t>
            </a:r>
            <a:endParaRPr lang="en-GB" dirty="0"/>
          </a:p>
          <a:p>
            <a:r>
              <a:rPr lang="en-GB" dirty="0">
                <a:hlinkClick r:id="rId6"/>
              </a:rPr>
              <a:t>https://docs.microsoft.com/en-us/azure/azure-arc/data/what-is-azure-arc-enabled-postgres-hyperscale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E3E3E3"/>
                </a:solidFill>
                <a:latin typeface="Segoe UI" panose="020B0502040204020203" pitchFamily="34" charset="0"/>
              </a:rPr>
              <a:t>azdata</a:t>
            </a:r>
            <a:r>
              <a:rPr lang="en-GB" b="1" dirty="0">
                <a:solidFill>
                  <a:srgbClr val="E3E3E3"/>
                </a:solidFill>
                <a:latin typeface="Segoe UI" panose="020B0502040204020203" pitchFamily="34" charset="0"/>
              </a:rPr>
              <a:t> reference</a:t>
            </a:r>
            <a:endParaRPr lang="en-GB" dirty="0"/>
          </a:p>
          <a:p>
            <a:r>
              <a:rPr lang="en-GB" dirty="0">
                <a:hlinkClick r:id="rId7"/>
              </a:rPr>
              <a:t>https://docs.microsoft.com/en-us/sql/azdata/reference/reference-azdata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4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D084C-8156-415C-A2FB-3461925C731D}"/>
              </a:ext>
            </a:extLst>
          </p:cNvPr>
          <p:cNvSpPr txBox="1"/>
          <p:nvPr/>
        </p:nvSpPr>
        <p:spPr>
          <a:xfrm>
            <a:off x="822959" y="2551837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@sqldbawithbeard</a:t>
            </a:r>
          </a:p>
          <a:p>
            <a:r>
              <a:rPr lang="en-US" sz="3600" dirty="0">
                <a:solidFill>
                  <a:srgbClr val="0070C0"/>
                </a:solidFill>
              </a:rPr>
              <a:t>robsewell.com 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beard.media</a:t>
            </a:r>
            <a:r>
              <a:rPr lang="en-US" sz="3600" dirty="0">
                <a:solidFill>
                  <a:srgbClr val="0070C0"/>
                </a:solidFill>
              </a:rPr>
              <a:t>\book</a:t>
            </a:r>
          </a:p>
        </p:txBody>
      </p:sp>
      <p:pic>
        <p:nvPicPr>
          <p:cNvPr id="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77BC2789-3064-4FDF-84DB-1A2D54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705598" y="1532427"/>
            <a:ext cx="44196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9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9" y="2003547"/>
            <a:ext cx="3448017" cy="34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ubernetes Logo transparent PNG - StickPNG">
            <a:extLst>
              <a:ext uri="{FF2B5EF4-FFF2-40B4-BE49-F238E27FC236}">
                <a16:creationId xmlns:a16="http://schemas.microsoft.com/office/drawing/2014/main" id="{8B091CA8-BF65-4AEA-923C-A2236ECF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1" y="2509347"/>
            <a:ext cx="2503038" cy="24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0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EA379E3-2A55-4D0D-A345-26E3F00B7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879" y="4111387"/>
            <a:ext cx="903158" cy="903158"/>
          </a:xfrm>
          <a:prstGeom prst="rect">
            <a:avLst/>
          </a:prstGeom>
        </p:spPr>
      </p:pic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6" y="2235200"/>
            <a:ext cx="1797205" cy="17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A8CCFBB-8D6D-424A-91CC-A9081102B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1457" y="2590546"/>
            <a:ext cx="1086512" cy="10865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8BD512-9FA3-427D-9CB6-4E67C7026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2513" y="2393819"/>
            <a:ext cx="572093" cy="57209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6F876D5-6F26-47B7-8581-4E3840EE2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00" y="2472950"/>
            <a:ext cx="736070" cy="73607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16FBFDA-5CB1-4FDD-AD7E-1A00F02B7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84079" y="3521694"/>
            <a:ext cx="773887" cy="77388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F7B76DF-48A5-49ED-84BB-6E7298D6E1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8080" y="3964625"/>
            <a:ext cx="1171110" cy="117111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A2C30B9-353F-46BE-9080-6F6FA5388C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38397" y="2436662"/>
            <a:ext cx="903158" cy="90315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F40E76F-789A-41BC-A5A9-B99CF891D2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14911" y="3312258"/>
            <a:ext cx="1037296" cy="103729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CBCE799-80E2-4050-8D04-22E99EB6F2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34160" y="3006049"/>
            <a:ext cx="903158" cy="90315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7C14426-DF25-4C72-A6B6-62C6141CBF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90290" y="4098601"/>
            <a:ext cx="903157" cy="90315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C5C812E-64E0-4FD3-A993-44F8DAB8DD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03944" y="4428099"/>
            <a:ext cx="686032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95AC-9690-485A-984B-AC066F3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868" y="2766218"/>
            <a:ext cx="9498263" cy="1325563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Why Azure Arc Data Services?</a:t>
            </a:r>
          </a:p>
        </p:txBody>
      </p:sp>
    </p:spTree>
    <p:extLst>
      <p:ext uri="{BB962C8B-B14F-4D97-AF65-F5344CB8AC3E}">
        <p14:creationId xmlns:p14="http://schemas.microsoft.com/office/powerpoint/2010/main" val="187473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clouds used">
            <a:extLst>
              <a:ext uri="{FF2B5EF4-FFF2-40B4-BE49-F238E27FC236}">
                <a16:creationId xmlns:a16="http://schemas.microsoft.com/office/drawing/2014/main" id="{D466A82A-B999-4307-B50C-6197FBA1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42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0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" y="2185573"/>
            <a:ext cx="3673254" cy="308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3" y="2236104"/>
            <a:ext cx="3602813" cy="30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24" y="2236104"/>
            <a:ext cx="3653905" cy="3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6BD97E-7B16-4DCB-8BE6-F48B3637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4844540"/>
            <a:ext cx="1707367" cy="14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A9922-EE64-4F62-9562-0A0FB7D5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318378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Management is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1" y="1547422"/>
            <a:ext cx="1707367" cy="14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1" y="3183787"/>
            <a:ext cx="1707367" cy="143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51" y="4824232"/>
            <a:ext cx="1731580" cy="143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988BB-4122-4D6D-B886-9FAE009E166B}"/>
              </a:ext>
            </a:extLst>
          </p:cNvPr>
          <p:cNvSpPr txBox="1"/>
          <p:nvPr/>
        </p:nvSpPr>
        <p:spPr>
          <a:xfrm>
            <a:off x="9384632" y="6550223"/>
            <a:ext cx="280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4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Ashim</a:t>
            </a:r>
            <a:r>
              <a:rPr lang="en-US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D’Silva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D91195-50D3-474A-9569-AE8A39711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9040"/>
          <a:stretch/>
        </p:blipFill>
        <p:spPr>
          <a:xfrm>
            <a:off x="3559098" y="1547423"/>
            <a:ext cx="72798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59" y="359778"/>
            <a:ext cx="763428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338" y="5150353"/>
            <a:ext cx="1707367" cy="14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59" y="359778"/>
            <a:ext cx="763428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607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9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59" y="359778"/>
            <a:ext cx="763428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1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448</Words>
  <Application>Microsoft Office PowerPoint</Application>
  <PresentationFormat>Widescreen</PresentationFormat>
  <Paragraphs>108</Paragraphs>
  <Slides>25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Office Theme</vt:lpstr>
      <vt:lpstr>PASS Speaker Template_16x9</vt:lpstr>
      <vt:lpstr>Introduction to Azure Arc Data Services</vt:lpstr>
      <vt:lpstr>Rob Sewell</vt:lpstr>
      <vt:lpstr>Why Azure Arc Data Services?</vt:lpstr>
      <vt:lpstr>PowerPoint Presentation</vt:lpstr>
      <vt:lpstr>Our Services Are Everywhere</vt:lpstr>
      <vt:lpstr>Management is Everywhere</vt:lpstr>
      <vt:lpstr>Azure Data Services Is Anywhere</vt:lpstr>
      <vt:lpstr>Azure Data Services Is Anywhere</vt:lpstr>
      <vt:lpstr>Azure Data Services Is Anywhere</vt:lpstr>
      <vt:lpstr>Azure Data Services Is Anywhere</vt:lpstr>
      <vt:lpstr>Azure Data Services Is Anywhere</vt:lpstr>
      <vt:lpstr>Azure Data Services Is Anywhere</vt:lpstr>
      <vt:lpstr>The Data Controller</vt:lpstr>
      <vt:lpstr>Available Data Services</vt:lpstr>
      <vt:lpstr>Deployment</vt:lpstr>
      <vt:lpstr>Storage</vt:lpstr>
      <vt:lpstr>Metrics In the Portal</vt:lpstr>
      <vt:lpstr>Logs In the Portal</vt:lpstr>
      <vt:lpstr>Metrics Built in</vt:lpstr>
      <vt:lpstr>Logs Built in</vt:lpstr>
      <vt:lpstr>DEMO TIME</vt:lpstr>
      <vt:lpstr>Resources for you</vt:lpstr>
      <vt:lpstr>Thank you</vt:lpstr>
      <vt:lpstr>Our Services Are Everywhere</vt:lpstr>
      <vt:lpstr>Our Services Are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Azure Arc Data Services</dc:title>
  <dc:creator>Rob Sewell</dc:creator>
  <cp:lastModifiedBy>Rob Sewell</cp:lastModifiedBy>
  <cp:revision>27</cp:revision>
  <dcterms:created xsi:type="dcterms:W3CDTF">2021-03-20T07:37:26Z</dcterms:created>
  <dcterms:modified xsi:type="dcterms:W3CDTF">2021-03-21T13:00:00Z</dcterms:modified>
</cp:coreProperties>
</file>